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ato" panose="020F0502020204030203" pitchFamily="34" charset="0"/>
      <p:regular r:id="rId12"/>
    </p:embeddedFont>
    <p:embeddedFont>
      <p:font typeface="Lato Bold" panose="020B0604020202020204" charset="0"/>
      <p:regular r:id="rId13"/>
    </p:embeddedFont>
    <p:embeddedFont>
      <p:font typeface="Tex Gyre Pagella" panose="020B0604020202020204" charset="0"/>
      <p:regular r:id="rId14"/>
    </p:embeddedFont>
    <p:embeddedFont>
      <p:font typeface="Tex Gyre Pagell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85386" y="261842"/>
            <a:ext cx="6517013" cy="9763316"/>
          </a:xfrm>
          <a:custGeom>
            <a:avLst/>
            <a:gdLst/>
            <a:ahLst/>
            <a:cxnLst/>
            <a:rect l="l" t="t" r="r" b="b"/>
            <a:pathLst>
              <a:path w="6517013" h="9763316">
                <a:moveTo>
                  <a:pt x="0" y="0"/>
                </a:moveTo>
                <a:lnTo>
                  <a:pt x="6517013" y="0"/>
                </a:lnTo>
                <a:lnTo>
                  <a:pt x="6517013" y="9763316"/>
                </a:lnTo>
                <a:lnTo>
                  <a:pt x="0" y="976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3" r="-62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52133" y="2095980"/>
            <a:ext cx="9989447" cy="2077876"/>
          </a:xfrm>
          <a:custGeom>
            <a:avLst/>
            <a:gdLst/>
            <a:ahLst/>
            <a:cxnLst/>
            <a:rect l="l" t="t" r="r" b="b"/>
            <a:pathLst>
              <a:path w="9989447" h="2077876">
                <a:moveTo>
                  <a:pt x="0" y="0"/>
                </a:moveTo>
                <a:lnTo>
                  <a:pt x="9989447" y="0"/>
                </a:lnTo>
                <a:lnTo>
                  <a:pt x="9989447" y="2077876"/>
                </a:lnTo>
                <a:lnTo>
                  <a:pt x="0" y="207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877" b="-1314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1680899"/>
            <a:ext cx="1543842" cy="1454019"/>
          </a:xfrm>
          <a:custGeom>
            <a:avLst/>
            <a:gdLst/>
            <a:ahLst/>
            <a:cxnLst/>
            <a:rect l="l" t="t" r="r" b="b"/>
            <a:pathLst>
              <a:path w="1543842" h="1454019">
                <a:moveTo>
                  <a:pt x="0" y="0"/>
                </a:moveTo>
                <a:lnTo>
                  <a:pt x="1543842" y="0"/>
                </a:lnTo>
                <a:lnTo>
                  <a:pt x="1543842" y="1454019"/>
                </a:lnTo>
                <a:lnTo>
                  <a:pt x="0" y="1454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581403">
            <a:off x="1131130" y="4294593"/>
            <a:ext cx="1646242" cy="6365767"/>
          </a:xfrm>
          <a:custGeom>
            <a:avLst/>
            <a:gdLst/>
            <a:ahLst/>
            <a:cxnLst/>
            <a:rect l="l" t="t" r="r" b="b"/>
            <a:pathLst>
              <a:path w="1646242" h="6365767">
                <a:moveTo>
                  <a:pt x="0" y="0"/>
                </a:moveTo>
                <a:lnTo>
                  <a:pt x="1646242" y="0"/>
                </a:lnTo>
                <a:lnTo>
                  <a:pt x="1646242" y="6365767"/>
                </a:lnTo>
                <a:lnTo>
                  <a:pt x="0" y="636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528" r="-145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510134" y="2209336"/>
            <a:ext cx="9856018" cy="18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8"/>
              </a:lnSpc>
            </a:pPr>
            <a:r>
              <a:rPr lang="en-US" sz="5804">
                <a:solidFill>
                  <a:srgbClr val="282824"/>
                </a:solidFill>
                <a:latin typeface="Tex Gyre Pagella"/>
                <a:ea typeface="Tex Gyre Pagella"/>
                <a:cs typeface="Tex Gyre Pagella"/>
                <a:sym typeface="Tex Gyre Pagella"/>
              </a:rPr>
              <a:t>VerseVault – A Modern Poetry Sharing Platform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250" y="8486637"/>
            <a:ext cx="4177974" cy="77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3987" b="1">
                <a:solidFill>
                  <a:srgbClr val="4A4A45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Presentation by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6250" y="9239250"/>
            <a:ext cx="3943350" cy="577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  <a:spcBef>
                <a:spcPct val="0"/>
              </a:spcBef>
            </a:pPr>
            <a:r>
              <a:rPr lang="en-US" sz="3849" b="1" dirty="0">
                <a:solidFill>
                  <a:srgbClr val="282824"/>
                </a:solidFill>
                <a:latin typeface="Tex Gyre Pagella Bold"/>
                <a:ea typeface="Tex Gyre Pagella Bold"/>
                <a:cs typeface="Tex Gyre Pagella Bold"/>
                <a:sym typeface="Tex Gyre Pagella Bold"/>
              </a:rPr>
              <a:t>Sachi Prajapati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714946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593157"/>
            <a:ext cx="8009930" cy="152400"/>
            <a:chOff x="0" y="0"/>
            <a:chExt cx="10679907" cy="20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937" cy="203327"/>
            </a:xfrm>
            <a:custGeom>
              <a:avLst/>
              <a:gdLst/>
              <a:ahLst/>
              <a:cxnLst/>
              <a:rect l="l" t="t" r="r" b="b"/>
              <a:pathLst>
                <a:path w="1067993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71925" y="3206055"/>
            <a:ext cx="850553" cy="850552"/>
            <a:chOff x="0" y="0"/>
            <a:chExt cx="1134070" cy="1134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827018" y="3418731"/>
            <a:ext cx="340221" cy="425203"/>
            <a:chOff x="0" y="0"/>
            <a:chExt cx="453628" cy="56693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3855" y="43209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855" y="4857750"/>
            <a:ext cx="73666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Understanding VerseVault's core purpose and scope.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85685" y="3593157"/>
            <a:ext cx="8010079" cy="152400"/>
            <a:chOff x="0" y="0"/>
            <a:chExt cx="10680105" cy="203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80192" cy="203327"/>
            </a:xfrm>
            <a:custGeom>
              <a:avLst/>
              <a:gdLst/>
              <a:ahLst/>
              <a:cxnLst/>
              <a:rect l="l" t="t" r="r" b="b"/>
              <a:pathLst>
                <a:path w="10680192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146558"/>
                  </a:lnTo>
                  <a:cubicBezTo>
                    <a:pt x="10680192" y="177927"/>
                    <a:pt x="10654792" y="203327"/>
                    <a:pt x="10623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65372" y="3206055"/>
            <a:ext cx="850553" cy="850552"/>
            <a:chOff x="0" y="0"/>
            <a:chExt cx="1134070" cy="11340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120464" y="3418731"/>
            <a:ext cx="340221" cy="425203"/>
            <a:chOff x="0" y="0"/>
            <a:chExt cx="453628" cy="56693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607302" y="43209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Key 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7302" y="4857750"/>
            <a:ext cx="736684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Exploring the main functionalities offered to users.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2238" y="6398865"/>
            <a:ext cx="8009930" cy="152400"/>
            <a:chOff x="0" y="0"/>
            <a:chExt cx="10679907" cy="203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79937" cy="203327"/>
            </a:xfrm>
            <a:custGeom>
              <a:avLst/>
              <a:gdLst/>
              <a:ahLst/>
              <a:cxnLst/>
              <a:rect l="l" t="t" r="r" b="b"/>
              <a:pathLst>
                <a:path w="1067993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571925" y="6011764"/>
            <a:ext cx="850553" cy="850552"/>
            <a:chOff x="0" y="0"/>
            <a:chExt cx="1134070" cy="11340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4827018" y="6224439"/>
            <a:ext cx="340221" cy="425203"/>
            <a:chOff x="0" y="0"/>
            <a:chExt cx="453628" cy="566937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13855" y="7126635"/>
            <a:ext cx="358080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Technical Architecture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855" y="7663457"/>
            <a:ext cx="73666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Diving into the full-stack technologies employed.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85685" y="6398865"/>
            <a:ext cx="8010079" cy="152400"/>
            <a:chOff x="0" y="0"/>
            <a:chExt cx="10680105" cy="203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680192" cy="203327"/>
            </a:xfrm>
            <a:custGeom>
              <a:avLst/>
              <a:gdLst/>
              <a:ahLst/>
              <a:cxnLst/>
              <a:rect l="l" t="t" r="r" b="b"/>
              <a:pathLst>
                <a:path w="10680192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146558"/>
                  </a:lnTo>
                  <a:cubicBezTo>
                    <a:pt x="10680192" y="177927"/>
                    <a:pt x="10654792" y="203327"/>
                    <a:pt x="10623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65372" y="6011764"/>
            <a:ext cx="850553" cy="850552"/>
            <a:chOff x="0" y="0"/>
            <a:chExt cx="1134070" cy="11340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3120464" y="6224439"/>
            <a:ext cx="340221" cy="425203"/>
            <a:chOff x="0" y="0"/>
            <a:chExt cx="453628" cy="566937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607302" y="7126635"/>
            <a:ext cx="547211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Development Process &amp; Outcomes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07302" y="7663457"/>
            <a:ext cx="736684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Highlighting project objectives and lessons learned.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9654927" y="1375595"/>
            <a:ext cx="8274048" cy="8274048"/>
          </a:xfrm>
          <a:custGeom>
            <a:avLst/>
            <a:gdLst/>
            <a:ahLst/>
            <a:cxnLst/>
            <a:rect l="l" t="t" r="r" b="b"/>
            <a:pathLst>
              <a:path w="8274048" h="8274048">
                <a:moveTo>
                  <a:pt x="0" y="0"/>
                </a:moveTo>
                <a:lnTo>
                  <a:pt x="8274048" y="0"/>
                </a:lnTo>
                <a:lnTo>
                  <a:pt x="8274048" y="8274047"/>
                </a:lnTo>
                <a:lnTo>
                  <a:pt x="0" y="8274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75122" y="728067"/>
            <a:ext cx="6965751" cy="90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7207" y="2076654"/>
            <a:ext cx="9137720" cy="775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VerseVault is a full-stack poetry platform designed and developed during an intensive internship, aimed at simulating a real-world web application with a clean separation of frontend and backend responsibilities. The core purpose of the project is to provide a creative space where users can submit, browse, and share poems, while enabling administrators to moderate content through an approval system.</a:t>
            </a:r>
          </a:p>
          <a:p>
            <a:pPr algn="l">
              <a:lnSpc>
                <a:spcPts val="3660"/>
              </a:lnSpc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application supports:</a:t>
            </a:r>
          </a:p>
          <a:p>
            <a:pPr marL="493871" lvl="1" indent="-246936" algn="l">
              <a:lnSpc>
                <a:spcPts val="3660"/>
              </a:lnSpc>
              <a:buFont typeface="Arial"/>
              <a:buChar char="•"/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User authentication and role-based access, allowing distinction between regular users and admin.</a:t>
            </a:r>
          </a:p>
          <a:p>
            <a:pPr marL="493871" lvl="1" indent="-246936" algn="l">
              <a:lnSpc>
                <a:spcPts val="3660"/>
              </a:lnSpc>
              <a:buFont typeface="Arial"/>
              <a:buChar char="•"/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Poem submission with metadata like author, category, and tags.</a:t>
            </a:r>
          </a:p>
          <a:p>
            <a:pPr marL="493871" lvl="1" indent="-246936" algn="l">
              <a:lnSpc>
                <a:spcPts val="3660"/>
              </a:lnSpc>
              <a:buFont typeface="Arial"/>
              <a:buChar char="•"/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Admin dashboard to approve or reject poems, ensuring content quality.</a:t>
            </a:r>
          </a:p>
          <a:p>
            <a:pPr marL="493871" lvl="1" indent="-246936" algn="l">
              <a:lnSpc>
                <a:spcPts val="3660"/>
              </a:lnSpc>
              <a:buFont typeface="Arial"/>
              <a:buChar char="•"/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Public poems page displaying only approved entries.</a:t>
            </a:r>
          </a:p>
          <a:p>
            <a:pPr marL="493871" lvl="1" indent="-246936" algn="l">
              <a:lnSpc>
                <a:spcPts val="3660"/>
              </a:lnSpc>
              <a:buFont typeface="Arial"/>
              <a:buChar char="•"/>
            </a:pPr>
            <a:r>
              <a:rPr lang="en-US" sz="22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responsive UI built in React, connected seamlessly with a Node.js + Express backend and MongoDB database.</a:t>
            </a:r>
          </a:p>
          <a:p>
            <a:pPr algn="l">
              <a:lnSpc>
                <a:spcPts val="3660"/>
              </a:lnSpc>
            </a:pPr>
            <a:endParaRPr lang="en-US" sz="2287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214289"/>
            <a:ext cx="708823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Core User Features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2705398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238" y="37494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User Authentication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286250"/>
            <a:ext cx="7974509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Seamless login/logout functionality, currently using localStorage, with a scalable design ready for full authentication integration.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21105" y="2705398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21105" y="374942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Poem Submission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4286250"/>
            <a:ext cx="797465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Intuitive forms allow users to submit poems complete with titles, authors, categories, tags, and rich content formatting.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5997476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92238" y="704150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Poem Browsing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7578329"/>
            <a:ext cx="7974509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Readers can effortlessly discover new poetry through organized categories and relevant tags, enhancing content discoverability.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21105" y="5997476"/>
            <a:ext cx="708720" cy="708720"/>
            <a:chOff x="0" y="0"/>
            <a:chExt cx="944960" cy="94496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321105" y="704150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User 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105" y="7578329"/>
            <a:ext cx="7974658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Personalized dashboards provide logged-in users with a dedicated space to manage their profile and view all their submitted works.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2561172"/>
            <a:ext cx="8903586" cy="5798460"/>
          </a:xfrm>
          <a:custGeom>
            <a:avLst/>
            <a:gdLst/>
            <a:ahLst/>
            <a:cxnLst/>
            <a:rect l="l" t="t" r="r" b="b"/>
            <a:pathLst>
              <a:path w="8903586" h="5798460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02047" y="670620"/>
            <a:ext cx="9686479" cy="160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Responsive Design for All Devices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047" y="2754135"/>
            <a:ext cx="7927627" cy="13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VerseVault prioritizes a seamless user experience across all devices. Its design is fully responsive, adapting gracefully from mobile phones to tablets and large desktop displays.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4242495"/>
            <a:ext cx="7927627" cy="477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This ensures accessibility and a consistent, high-quality interaction for every user, regardless of their preferred device.</a:t>
            </a:r>
          </a:p>
          <a:p>
            <a:pPr marL="431801" lvl="1" indent="-215900" algn="l">
              <a:lnSpc>
                <a:spcPts val="3186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VerseVault is built with a mobile-first, responsive layout using flexbox and media queries.</a:t>
            </a:r>
          </a:p>
          <a:p>
            <a:pPr marL="431801" lvl="1" indent="-215900" algn="l">
              <a:lnSpc>
                <a:spcPts val="3186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It adapts seamlessly across desktops, tablets, and smartphones.</a:t>
            </a:r>
          </a:p>
          <a:p>
            <a:pPr marL="431801" lvl="1" indent="-215900" algn="l">
              <a:lnSpc>
                <a:spcPts val="3186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Navigation (navbar, dropdowns, menus) and content (poems, cards, forms) are fully optimized for various screen sizes.</a:t>
            </a:r>
          </a:p>
          <a:p>
            <a:pPr marL="431801" lvl="1" indent="-215900" algn="l">
              <a:lnSpc>
                <a:spcPts val="3186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Ensures consistent user experience regardless of device or resolution.</a:t>
            </a:r>
          </a:p>
          <a:p>
            <a:pPr marL="431801" lvl="1" indent="-215900" algn="l">
              <a:lnSpc>
                <a:spcPts val="3186"/>
              </a:lnSpc>
              <a:buFont typeface="Arial"/>
              <a:buChar char="•"/>
            </a:pPr>
            <a:r>
              <a:rPr lang="en-US" sz="20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Developed and tested using Chrome DevTools to simulate real-world devices.</a:t>
            </a:r>
          </a:p>
          <a:p>
            <a:pPr algn="l">
              <a:lnSpc>
                <a:spcPts val="3186"/>
              </a:lnSpc>
            </a:pPr>
            <a:endParaRPr lang="en-US" sz="200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2238" y="3805684"/>
            <a:ext cx="5434459" cy="1134070"/>
            <a:chOff x="0" y="0"/>
            <a:chExt cx="7245945" cy="151209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426696" y="3805684"/>
            <a:ext cx="5434459" cy="1134070"/>
            <a:chOff x="0" y="0"/>
            <a:chExt cx="7245945" cy="151209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61155" y="3805684"/>
            <a:ext cx="5434459" cy="1134070"/>
            <a:chOff x="0" y="0"/>
            <a:chExt cx="7245945" cy="1512093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245985" cy="1512062"/>
            </a:xfrm>
            <a:custGeom>
              <a:avLst/>
              <a:gdLst/>
              <a:ahLst/>
              <a:cxnLst/>
              <a:rect l="l" t="t" r="r" b="b"/>
              <a:pathLst>
                <a:path w="7245985" h="1512062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r="-65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03866" y="8222308"/>
            <a:ext cx="2611202" cy="911547"/>
          </a:xfrm>
          <a:custGeom>
            <a:avLst/>
            <a:gdLst/>
            <a:ahLst/>
            <a:cxnLst/>
            <a:rect l="l" t="t" r="r" b="b"/>
            <a:pathLst>
              <a:path w="2611202" h="911547">
                <a:moveTo>
                  <a:pt x="0" y="0"/>
                </a:moveTo>
                <a:lnTo>
                  <a:pt x="2611202" y="0"/>
                </a:lnTo>
                <a:lnTo>
                  <a:pt x="2611202" y="911546"/>
                </a:lnTo>
                <a:lnTo>
                  <a:pt x="0" y="911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7872243" y="8322010"/>
            <a:ext cx="2543366" cy="712143"/>
          </a:xfrm>
          <a:custGeom>
            <a:avLst/>
            <a:gdLst/>
            <a:ahLst/>
            <a:cxnLst/>
            <a:rect l="l" t="t" r="r" b="b"/>
            <a:pathLst>
              <a:path w="2543366" h="712143">
                <a:moveTo>
                  <a:pt x="0" y="0"/>
                </a:moveTo>
                <a:lnTo>
                  <a:pt x="2543366" y="0"/>
                </a:lnTo>
                <a:lnTo>
                  <a:pt x="2543366" y="712142"/>
                </a:lnTo>
                <a:lnTo>
                  <a:pt x="0" y="712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270018" y="8020710"/>
            <a:ext cx="616733" cy="1314741"/>
          </a:xfrm>
          <a:custGeom>
            <a:avLst/>
            <a:gdLst/>
            <a:ahLst/>
            <a:cxnLst/>
            <a:rect l="l" t="t" r="r" b="b"/>
            <a:pathLst>
              <a:path w="616733" h="1314741">
                <a:moveTo>
                  <a:pt x="0" y="0"/>
                </a:moveTo>
                <a:lnTo>
                  <a:pt x="616733" y="0"/>
                </a:lnTo>
                <a:lnTo>
                  <a:pt x="616733" y="1314741"/>
                </a:lnTo>
                <a:lnTo>
                  <a:pt x="0" y="1314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992238" y="2314575"/>
            <a:ext cx="10473929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Full-Stack Technical 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755" y="52042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Frontend: React.js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5755" y="5741045"/>
            <a:ext cx="486742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Developed with React.js, React Router, and custom CSS using styled components for a dynamic and responsive user interface.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0214" y="5204221"/>
            <a:ext cx="467231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Backend: Node.js &amp; Express.js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0214" y="5741045"/>
            <a:ext cx="486742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Robust server-side logic powered by Node.js and the Express.js framework, handling API requests and business logic.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44672" y="52042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Database: MongoDB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44672" y="5741045"/>
            <a:ext cx="486742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NoSQL database solution with MongoDB, managed efficiently using Mongoose ODM for flexible data modeling and persistence.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90600"/>
            <a:ext cx="13818385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Project Objectives &amp;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25176"/>
            <a:ext cx="16303526" cy="755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28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Objectives: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 build a full-stack web application enabling users to submit, view, and manage poems.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Implement user authentication for secure login and personalized features like "My Poems".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Design an intuitive admin interface to approve or reject submitted poems.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Ensure responsive UI for accessibility on all devices.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Store and manage poem data using MongoDB via a robust Express + Node.js backend.</a:t>
            </a:r>
          </a:p>
          <a:p>
            <a:pPr algn="l">
              <a:lnSpc>
                <a:spcPts val="4700"/>
              </a:lnSpc>
            </a:pPr>
            <a:r>
              <a:rPr lang="en-US" sz="28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Outcomes: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Successfully developed a working poetry platform with user registration, login, poem submission, and moderation system.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Achieved seamless frontend-backend integration using React and REST APIs.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Enabled dynamic content display, admin-only access, and real-time updates after actions like approval.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Delivered a clean, responsive UI tested across screen sizes.</a:t>
            </a:r>
          </a:p>
          <a:p>
            <a:pPr marL="390062" lvl="1" indent="-195031" algn="l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Gained practical experience in real-world development workflows, including error handling, local storage use, and role-based access control.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735166"/>
            <a:ext cx="11587525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rPr>
              <a:t>Key Takeaways &amp; 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5317" y="2306616"/>
            <a:ext cx="15878324" cy="341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26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Key Takeaways: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Gained hands-on experience in building a full-stack application using React, Node.js, Express, and MongoDB.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Understood the importance of user authentication, role-based access, and data validation in real-world apps.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Learned how to design and implement a responsive and user-friendly UI.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Developed features like poem submission, admin approval, and content filtering, reflecting real product use-cases.</a:t>
            </a:r>
          </a:p>
          <a:p>
            <a:pPr marL="515461" lvl="1" indent="-257730" algn="l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Strengthened debugging, API integration, and state management skills using local storage and React hooks.</a:t>
            </a:r>
          </a:p>
          <a:p>
            <a:pPr algn="l">
              <a:lnSpc>
                <a:spcPts val="3561"/>
              </a:lnSpc>
            </a:pPr>
            <a:endParaRPr lang="en-US" sz="2387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91082" y="2420916"/>
            <a:ext cx="67134" cy="2722584"/>
            <a:chOff x="0" y="0"/>
            <a:chExt cx="50800" cy="20601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2060194"/>
            </a:xfrm>
            <a:custGeom>
              <a:avLst/>
              <a:gdLst/>
              <a:ahLst/>
              <a:cxnLst/>
              <a:rect l="l" t="t" r="r" b="b"/>
              <a:pathLst>
                <a:path w="50800" h="2060194">
                  <a:moveTo>
                    <a:pt x="0" y="0"/>
                  </a:moveTo>
                  <a:lnTo>
                    <a:pt x="50800" y="0"/>
                  </a:lnTo>
                  <a:lnTo>
                    <a:pt x="50800" y="2060194"/>
                  </a:lnTo>
                  <a:lnTo>
                    <a:pt x="0" y="2060194"/>
                  </a:ln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45317" y="6300690"/>
            <a:ext cx="16303526" cy="295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2687" b="1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Next Steps:</a:t>
            </a:r>
            <a:r>
              <a:rPr lang="en-US" sz="26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Add like and comment features with real-time updates.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Implement user profile pictures and enhanced security (e.g., password encryption, JWT).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Expand to include categories, bookmarks, and search functionality.</a:t>
            </a:r>
          </a:p>
          <a:p>
            <a:pPr marL="515461" lvl="1" indent="-257730" algn="l">
              <a:lnSpc>
                <a:spcPts val="3886"/>
              </a:lnSpc>
              <a:buFont typeface="Arial"/>
              <a:buChar char="•"/>
            </a:pPr>
            <a:r>
              <a:rPr lang="en-US" sz="2387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Explore deployment options to make the platform live and accessible to users.</a:t>
            </a:r>
          </a:p>
          <a:p>
            <a:pPr algn="l">
              <a:lnSpc>
                <a:spcPts val="3888"/>
              </a:lnSpc>
            </a:pPr>
            <a:endParaRPr lang="en-US" sz="2387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191082" y="6157218"/>
            <a:ext cx="67134" cy="2722584"/>
            <a:chOff x="0" y="0"/>
            <a:chExt cx="50800" cy="2060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2060194"/>
            </a:xfrm>
            <a:custGeom>
              <a:avLst/>
              <a:gdLst/>
              <a:ahLst/>
              <a:cxnLst/>
              <a:rect l="l" t="t" r="r" b="b"/>
              <a:pathLst>
                <a:path w="50800" h="2060194">
                  <a:moveTo>
                    <a:pt x="0" y="0"/>
                  </a:moveTo>
                  <a:lnTo>
                    <a:pt x="50800" y="0"/>
                  </a:lnTo>
                  <a:lnTo>
                    <a:pt x="50800" y="2060194"/>
                  </a:lnTo>
                  <a:lnTo>
                    <a:pt x="0" y="2060194"/>
                  </a:lnTo>
                  <a:close/>
                </a:path>
              </a:pathLst>
            </a:custGeom>
            <a:solidFill>
              <a:srgbClr val="282824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4322" y="1677754"/>
            <a:ext cx="6172200" cy="8229600"/>
          </a:xfrm>
          <a:custGeom>
            <a:avLst/>
            <a:gdLst/>
            <a:ahLst/>
            <a:cxnLst/>
            <a:rect l="l" t="t" r="r" b="b"/>
            <a:pathLst>
              <a:path w="6172200" h="8229600">
                <a:moveTo>
                  <a:pt x="0" y="0"/>
                </a:moveTo>
                <a:lnTo>
                  <a:pt x="6172200" y="0"/>
                </a:lnTo>
                <a:lnTo>
                  <a:pt x="61722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00676" y="460476"/>
            <a:ext cx="6940392" cy="108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4"/>
              </a:lnSpc>
              <a:spcBef>
                <a:spcPct val="0"/>
              </a:spcBef>
            </a:pPr>
            <a:r>
              <a:rPr lang="en-US" sz="6963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540" y="1822978"/>
            <a:ext cx="9727528" cy="841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VerseVault isn't just a platform — it's a movement.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 digital sanctuary for poets and readers where every 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voice matters and every verse finds a home.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endParaRPr lang="en-US" sz="314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What We've Built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 responsive and modern platform that bridges poets and readers, making poetry accessible, shareable, and celebrated.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endParaRPr lang="en-US" sz="314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Our Impact Vision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inspire self-expression, nurture storytelling, and create a global space where art thrives through words.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endParaRPr lang="en-US" sz="314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Thank You</a:t>
            </a: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!!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31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Feel free to explore, contribute, and grow with us on this poetic journey.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endParaRPr lang="en-US" sz="314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Custom</PresentationFormat>
  <Paragraphs>106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Tex Gyre Pagella Bold</vt:lpstr>
      <vt:lpstr>Tex Gyre Pagella</vt:lpstr>
      <vt:lpstr>Lato Bold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VerseVault-A-Modern-Poetry-Sharing-Platform.pptx</dc:title>
  <cp:lastModifiedBy>Sachi prajapati</cp:lastModifiedBy>
  <cp:revision>2</cp:revision>
  <dcterms:created xsi:type="dcterms:W3CDTF">2006-08-16T00:00:00Z</dcterms:created>
  <dcterms:modified xsi:type="dcterms:W3CDTF">2025-07-30T06:31:26Z</dcterms:modified>
  <dc:identifier>DAGtxTgDvUc</dc:identifier>
</cp:coreProperties>
</file>